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7580313" cy="10688638"/>
  <p:notesSz cx="6858000" cy="9144000"/>
  <p:defaultTextStyle>
    <a:defPPr>
      <a:defRPr lang="ja-JP"/>
    </a:defPPr>
    <a:lvl1pPr marL="0" algn="l" defTabSz="104387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940" algn="l" defTabSz="104387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879" algn="l" defTabSz="104387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5819" algn="l" defTabSz="104387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7758" algn="l" defTabSz="104387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9698" algn="l" defTabSz="104387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31637" algn="l" defTabSz="104387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3577" algn="l" defTabSz="104387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5516" algn="l" defTabSz="104387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3" autoAdjust="0"/>
  </p:normalViewPr>
  <p:slideViewPr>
    <p:cSldViewPr>
      <p:cViewPr varScale="1">
        <p:scale>
          <a:sx n="67" d="100"/>
          <a:sy n="67" d="100"/>
        </p:scale>
        <p:origin x="-1656" y="-104"/>
      </p:cViewPr>
      <p:guideLst>
        <p:guide orient="horz" pos="3367"/>
        <p:guide pos="2388"/>
      </p:guideLst>
    </p:cSldViewPr>
  </p:slideViewPr>
  <p:outlineViewPr>
    <p:cViewPr>
      <p:scale>
        <a:sx n="33" d="100"/>
        <a:sy n="33" d="100"/>
      </p:scale>
      <p:origin x="3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50CFE-83FF-9242-AF3F-87B738705496}" type="datetimeFigureOut">
              <a:rPr kumimoji="1" lang="ja-JP" altLang="en-US" smtClean="0"/>
              <a:t>16/06/29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685800"/>
            <a:ext cx="2432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2AB2F-88F1-FD46-A557-B90CAEE74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97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94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940" algn="l" defTabSz="52194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879" algn="l" defTabSz="52194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5819" algn="l" defTabSz="52194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7758" algn="l" defTabSz="52194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9698" algn="l" defTabSz="52194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31637" algn="l" defTabSz="52194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3577" algn="l" defTabSz="52194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5516" algn="l" defTabSz="52194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822" y="5154729"/>
            <a:ext cx="5900093" cy="2291129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6822" y="7445857"/>
            <a:ext cx="5900093" cy="1342579"/>
          </a:xfrm>
        </p:spPr>
        <p:txBody>
          <a:bodyPr anchor="t">
            <a:normAutofit/>
          </a:bodyPr>
          <a:lstStyle>
            <a:lvl1pPr marL="0" indent="0" algn="l">
              <a:buNone/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5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7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9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1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3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5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821" y="2816890"/>
            <a:ext cx="5904984" cy="631442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20730" y="1053158"/>
            <a:ext cx="1221076" cy="808167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821" y="1053160"/>
            <a:ext cx="4532567" cy="808166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870667" indent="-260970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2607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454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648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821" y="5156638"/>
            <a:ext cx="5900092" cy="2289220"/>
          </a:xfrm>
        </p:spPr>
        <p:txBody>
          <a:bodyPr anchor="b"/>
          <a:lstStyle>
            <a:lvl1pPr algn="r">
              <a:defRPr sz="37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821" y="7445858"/>
            <a:ext cx="5900092" cy="1340989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21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8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58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77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9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1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35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55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821" y="1053161"/>
            <a:ext cx="5904984" cy="144085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821" y="2820612"/>
            <a:ext cx="2877665" cy="6314216"/>
          </a:xfrm>
        </p:spPr>
        <p:txBody>
          <a:bodyPr>
            <a:normAutofit/>
          </a:bodyPr>
          <a:lstStyle>
            <a:lvl5pPr>
              <a:defRPr/>
            </a:lvl5pPr>
            <a:lvl6pPr marL="2870667" indent="-260970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2607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454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648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5828" y="2820612"/>
            <a:ext cx="2875978" cy="6314217"/>
          </a:xfrm>
        </p:spPr>
        <p:txBody>
          <a:bodyPr>
            <a:normAutofit/>
          </a:bodyPr>
          <a:lstStyle>
            <a:lvl5pPr>
              <a:defRPr/>
            </a:lvl5pPr>
            <a:lvl6pPr marL="2870667" indent="-260970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2607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454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648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61" y="2825565"/>
            <a:ext cx="2609524" cy="898141"/>
          </a:xfrm>
        </p:spPr>
        <p:txBody>
          <a:bodyPr anchor="b">
            <a:noAutofit/>
          </a:bodyPr>
          <a:lstStyle>
            <a:lvl1pPr marL="0" indent="0">
              <a:buNone/>
              <a:defRPr sz="2700" b="0"/>
            </a:lvl1pPr>
            <a:lvl2pPr marL="521940" indent="0">
              <a:buNone/>
              <a:defRPr sz="2300" b="1"/>
            </a:lvl2pPr>
            <a:lvl3pPr marL="1043879" indent="0">
              <a:buNone/>
              <a:defRPr sz="2100" b="1"/>
            </a:lvl3pPr>
            <a:lvl4pPr marL="1565819" indent="0">
              <a:buNone/>
              <a:defRPr sz="1800" b="1"/>
            </a:lvl4pPr>
            <a:lvl5pPr marL="2087758" indent="0">
              <a:buNone/>
              <a:defRPr sz="1800" b="1"/>
            </a:lvl5pPr>
            <a:lvl6pPr marL="2609698" indent="0">
              <a:buNone/>
              <a:defRPr sz="1800" b="1"/>
            </a:lvl6pPr>
            <a:lvl7pPr marL="3131637" indent="0">
              <a:buNone/>
              <a:defRPr sz="1800" b="1"/>
            </a:lvl7pPr>
            <a:lvl8pPr marL="3653577" indent="0">
              <a:buNone/>
              <a:defRPr sz="1800" b="1"/>
            </a:lvl8pPr>
            <a:lvl9pPr marL="4175516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821" y="3723707"/>
            <a:ext cx="2877665" cy="5411121"/>
          </a:xfrm>
        </p:spPr>
        <p:txBody>
          <a:bodyPr>
            <a:normAutofit/>
          </a:bodyPr>
          <a:lstStyle>
            <a:lvl5pPr>
              <a:defRPr/>
            </a:lvl5pPr>
            <a:lvl6pPr marL="2870667" indent="-260970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2607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454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648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8389" y="2825565"/>
            <a:ext cx="2605101" cy="898141"/>
          </a:xfrm>
        </p:spPr>
        <p:txBody>
          <a:bodyPr anchor="b">
            <a:noAutofit/>
          </a:bodyPr>
          <a:lstStyle>
            <a:lvl1pPr marL="0" indent="0">
              <a:buNone/>
              <a:defRPr sz="2700" b="0"/>
            </a:lvl1pPr>
            <a:lvl2pPr marL="521940" indent="0">
              <a:buNone/>
              <a:defRPr sz="2300" b="1"/>
            </a:lvl2pPr>
            <a:lvl3pPr marL="1043879" indent="0">
              <a:buNone/>
              <a:defRPr sz="2100" b="1"/>
            </a:lvl3pPr>
            <a:lvl4pPr marL="1565819" indent="0">
              <a:buNone/>
              <a:defRPr sz="1800" b="1"/>
            </a:lvl4pPr>
            <a:lvl5pPr marL="2087758" indent="0">
              <a:buNone/>
              <a:defRPr sz="1800" b="1"/>
            </a:lvl5pPr>
            <a:lvl6pPr marL="2609698" indent="0">
              <a:buNone/>
              <a:defRPr sz="1800" b="1"/>
            </a:lvl6pPr>
            <a:lvl7pPr marL="3131637" indent="0">
              <a:buNone/>
              <a:defRPr sz="1800" b="1"/>
            </a:lvl7pPr>
            <a:lvl8pPr marL="3653577" indent="0">
              <a:buNone/>
              <a:defRPr sz="1800" b="1"/>
            </a:lvl8pPr>
            <a:lvl9pPr marL="4175516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5828" y="3723707"/>
            <a:ext cx="2877663" cy="5411121"/>
          </a:xfrm>
        </p:spPr>
        <p:txBody>
          <a:bodyPr>
            <a:normAutofit/>
          </a:bodyPr>
          <a:lstStyle>
            <a:lvl5pPr>
              <a:defRPr/>
            </a:lvl5pPr>
            <a:lvl6pPr marL="2870667" indent="-260970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2607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454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648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820" y="695256"/>
            <a:ext cx="2205661" cy="1848241"/>
          </a:xfrm>
        </p:spPr>
        <p:txBody>
          <a:bodyPr anchor="b"/>
          <a:lstStyle>
            <a:lvl1pPr algn="l">
              <a:defRPr sz="27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824" y="695256"/>
            <a:ext cx="3547982" cy="8439572"/>
          </a:xfrm>
        </p:spPr>
        <p:txBody>
          <a:bodyPr>
            <a:normAutofit/>
          </a:bodyPr>
          <a:lstStyle>
            <a:lvl5pPr>
              <a:defRPr/>
            </a:lvl5pPr>
            <a:lvl6pPr marL="2870667" indent="-260970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2607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454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6486" indent="-260970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820" y="2543500"/>
            <a:ext cx="2205661" cy="659132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521940" indent="0">
              <a:buNone/>
              <a:defRPr sz="1400"/>
            </a:lvl2pPr>
            <a:lvl3pPr marL="1043879" indent="0">
              <a:buNone/>
              <a:defRPr sz="1100"/>
            </a:lvl3pPr>
            <a:lvl4pPr marL="1565819" indent="0">
              <a:buNone/>
              <a:defRPr sz="1000"/>
            </a:lvl4pPr>
            <a:lvl5pPr marL="2087758" indent="0">
              <a:buNone/>
              <a:defRPr sz="1000"/>
            </a:lvl5pPr>
            <a:lvl6pPr marL="2609698" indent="0">
              <a:buNone/>
              <a:defRPr sz="1000"/>
            </a:lvl6pPr>
            <a:lvl7pPr marL="3131637" indent="0">
              <a:buNone/>
              <a:defRPr sz="1000"/>
            </a:lvl7pPr>
            <a:lvl8pPr marL="3653577" indent="0">
              <a:buNone/>
              <a:defRPr sz="1000"/>
            </a:lvl8pPr>
            <a:lvl9pPr marL="4175516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821" y="2161821"/>
            <a:ext cx="2886046" cy="1735079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821" y="3896898"/>
            <a:ext cx="2886046" cy="394348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521940" indent="0">
              <a:buNone/>
              <a:defRPr sz="1400"/>
            </a:lvl2pPr>
            <a:lvl3pPr marL="1043879" indent="0">
              <a:buNone/>
              <a:defRPr sz="1100"/>
            </a:lvl3pPr>
            <a:lvl4pPr marL="1565819" indent="0">
              <a:buNone/>
              <a:defRPr sz="1000"/>
            </a:lvl4pPr>
            <a:lvl5pPr marL="2087758" indent="0">
              <a:buNone/>
              <a:defRPr sz="1000"/>
            </a:lvl5pPr>
            <a:lvl6pPr marL="2609698" indent="0">
              <a:buNone/>
              <a:defRPr sz="1000"/>
            </a:lvl6pPr>
            <a:lvl7pPr marL="3131637" indent="0">
              <a:buNone/>
              <a:defRPr sz="1000"/>
            </a:lvl7pPr>
            <a:lvl8pPr marL="3653577" indent="0">
              <a:buNone/>
              <a:defRPr sz="1000"/>
            </a:lvl8pPr>
            <a:lvl9pPr marL="4175516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911821" y="1547774"/>
            <a:ext cx="1531265" cy="2385288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042834" y="2494016"/>
            <a:ext cx="2842617" cy="5344319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8" y="-25"/>
            <a:ext cx="7670132" cy="1068869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940" rtl="0" eaLnBrk="1" latinLnBrk="0" hangingPunct="1"/>
                  <a:endParaRPr lang="en-US" sz="21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940" rtl="0" eaLnBrk="1" latinLnBrk="0" hangingPunct="1"/>
                  <a:endParaRPr lang="en-US" sz="21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940" rtl="0" eaLnBrk="1" latinLnBrk="0" hangingPunct="1"/>
                  <a:endParaRPr lang="en-US" sz="21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940" rtl="0" eaLnBrk="1" latinLnBrk="0" hangingPunct="1"/>
                  <a:endParaRPr lang="en-US" sz="21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940" rtl="0" eaLnBrk="1" latinLnBrk="0" hangingPunct="1"/>
                  <a:endParaRPr lang="en-US" sz="21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940" rtl="0" eaLnBrk="1" latinLnBrk="0" hangingPunct="1"/>
                  <a:endParaRPr lang="en-US" sz="21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940" rtl="0" eaLnBrk="1" latinLnBrk="0" hangingPunct="1"/>
                  <a:endParaRPr lang="en-US" sz="21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940" rtl="0" eaLnBrk="1" latinLnBrk="0" hangingPunct="1"/>
                  <a:endParaRPr lang="en-US" sz="21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940" rtl="0" eaLnBrk="1" latinLnBrk="0" hangingPunct="1"/>
                  <a:endParaRPr lang="en-US" sz="21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940" rtl="0" eaLnBrk="1" latinLnBrk="0" hangingPunct="1"/>
                  <a:endParaRPr lang="en-US" sz="21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822" y="1053161"/>
            <a:ext cx="5906670" cy="1440854"/>
          </a:xfrm>
          <a:prstGeom prst="rect">
            <a:avLst/>
          </a:prstGeom>
        </p:spPr>
        <p:txBody>
          <a:bodyPr vert="horz" lIns="104388" tIns="52194" rIns="104388" bIns="52194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821" y="2816890"/>
            <a:ext cx="5906669" cy="6314427"/>
          </a:xfrm>
          <a:prstGeom prst="rect">
            <a:avLst/>
          </a:prstGeom>
        </p:spPr>
        <p:txBody>
          <a:bodyPr vert="horz" lIns="104388" tIns="52194" rIns="104388" bIns="52194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6514" y="9276284"/>
            <a:ext cx="1768740" cy="569071"/>
          </a:xfrm>
          <a:prstGeom prst="rect">
            <a:avLst/>
          </a:prstGeom>
        </p:spPr>
        <p:txBody>
          <a:bodyPr vert="horz" lIns="104388" tIns="52194" rIns="104388" bIns="52194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BB9FB36-06CE-4640-87FD-3680F043DBDF}" type="datetimeFigureOut">
              <a:rPr kumimoji="1" lang="ja-JP" altLang="en-US" smtClean="0"/>
              <a:t>16/06/29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8996" y="9276284"/>
            <a:ext cx="4357518" cy="569071"/>
          </a:xfrm>
          <a:prstGeom prst="rect">
            <a:avLst/>
          </a:prstGeom>
        </p:spPr>
        <p:txBody>
          <a:bodyPr vert="horz" lIns="104388" tIns="52194" rIns="104388" bIns="52194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4731" y="9276284"/>
            <a:ext cx="504265" cy="569071"/>
          </a:xfrm>
          <a:prstGeom prst="rect">
            <a:avLst/>
          </a:prstGeom>
        </p:spPr>
        <p:txBody>
          <a:bodyPr vert="horz" lIns="104388" tIns="52194" rIns="104388" bIns="52194" rtlCol="0" anchor="b"/>
          <a:lstStyle>
            <a:lvl1pPr algn="l"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88B7EC-32D2-4EFB-9284-7101F6F700C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21940" rtl="0" eaLnBrk="1" latinLnBrk="0" hangingPunct="1">
        <a:spcBef>
          <a:spcPct val="0"/>
        </a:spcBef>
        <a:buNone/>
        <a:defRPr kumimoji="1" sz="37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91455" indent="-391455" algn="l" defTabSz="521940" rtl="0" eaLnBrk="1" latinLnBrk="0" hangingPunct="1">
        <a:spcBef>
          <a:spcPct val="20000"/>
        </a:spcBef>
        <a:spcAft>
          <a:spcPts val="685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48152" indent="-326212" algn="l" defTabSz="521940" rtl="0" eaLnBrk="1" latinLnBrk="0" hangingPunct="1">
        <a:spcBef>
          <a:spcPct val="20000"/>
        </a:spcBef>
        <a:spcAft>
          <a:spcPts val="685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04849" indent="-260970" algn="l" defTabSz="521940" rtl="0" eaLnBrk="1" latinLnBrk="0" hangingPunct="1">
        <a:spcBef>
          <a:spcPct val="20000"/>
        </a:spcBef>
        <a:spcAft>
          <a:spcPts val="685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6788" indent="-260970" algn="l" defTabSz="521940" rtl="0" eaLnBrk="1" latinLnBrk="0" hangingPunct="1">
        <a:spcBef>
          <a:spcPct val="20000"/>
        </a:spcBef>
        <a:spcAft>
          <a:spcPts val="685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348728" indent="-260970" algn="l" defTabSz="521940" rtl="0" eaLnBrk="1" latinLnBrk="0" hangingPunct="1">
        <a:spcBef>
          <a:spcPct val="20000"/>
        </a:spcBef>
        <a:spcAft>
          <a:spcPts val="685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870667" indent="-260970" algn="l" defTabSz="521940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2607" indent="-260970" algn="l" defTabSz="521940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4546" indent="-260970" algn="l" defTabSz="521940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6486" indent="-260970" algn="l" defTabSz="521940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94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940" algn="l" defTabSz="52194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879" algn="l" defTabSz="52194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819" algn="l" defTabSz="52194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7758" algn="l" defTabSz="52194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9698" algn="l" defTabSz="52194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1637" algn="l" defTabSz="52194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3577" algn="l" defTabSz="52194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5516" algn="l" defTabSz="52194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17" y="2620547"/>
            <a:ext cx="3104095" cy="31830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187077" y="125664"/>
            <a:ext cx="5623118" cy="193595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lIns="104388" tIns="52194" rIns="104388" bIns="52194">
            <a:prstTxWarp prst="textCanDown">
              <a:avLst/>
            </a:prstTxWarp>
            <a:spAutoFit/>
          </a:bodyPr>
          <a:lstStyle/>
          <a:p>
            <a:pPr algn="ctr"/>
            <a:r>
              <a:rPr lang="ja-JP" altLang="en-US" sz="9100" b="1" dirty="0">
                <a:ln w="31550" cmpd="sng">
                  <a:noFill/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介護保険タクシー</a:t>
            </a:r>
            <a:endParaRPr lang="en-US" altLang="ja-JP" sz="9100" b="1" dirty="0">
              <a:ln w="31550" cmpd="sng">
                <a:noFill/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  <a:p>
            <a:pPr algn="ctr"/>
            <a:r>
              <a:rPr lang="ja-JP" altLang="en-US" sz="9100" b="1" dirty="0">
                <a:ln w="31550" cmpd="sng">
                  <a:noFill/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サービスのご案内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90270" y="2229960"/>
            <a:ext cx="6890044" cy="757547"/>
          </a:xfrm>
        </p:spPr>
        <p:txBody>
          <a:bodyPr/>
          <a:lstStyle/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介護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保険が使えるとってもお得な介護タクシーです。</a:t>
            </a:r>
            <a:endParaRPr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113157"/>
              </p:ext>
            </p:extLst>
          </p:nvPr>
        </p:nvGraphicFramePr>
        <p:xfrm>
          <a:off x="88716" y="7576567"/>
          <a:ext cx="7462566" cy="284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327"/>
                <a:gridCol w="2116896"/>
                <a:gridCol w="1439489"/>
                <a:gridCol w="1312854"/>
              </a:tblGrid>
              <a:tr h="27468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介護タクシー料金表　　　　　　　　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1071" marR="101071" marT="53443" marB="5344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468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運賃</a:t>
                      </a:r>
                    </a:p>
                  </a:txBody>
                  <a:tcPr marL="101071" marR="101071" marT="53443" marB="53443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　介助料　</a:t>
                      </a:r>
                      <a:endParaRPr kumimoji="1"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68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初乗り（２ｋｍまで）</a:t>
                      </a:r>
                      <a:endParaRPr kumimoji="1" lang="ja-JP" altLang="en-US" sz="1400" dirty="0"/>
                    </a:p>
                  </a:txBody>
                  <a:tcPr marL="101071" marR="101071" marT="53443" marB="53443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６９０円</a:t>
                      </a:r>
                      <a:endParaRPr kumimoji="1"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車イス介助料</a:t>
                      </a:r>
                      <a:endParaRPr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￥５００</a:t>
                      </a:r>
                      <a:endParaRPr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692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加算運賃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（３１０ｍを増すごとに）</a:t>
                      </a:r>
                      <a:endParaRPr kumimoji="1" lang="en-US" altLang="ja-JP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時速１０ｋｍ以下の走行距時間が１分５５秒までごとに</a:t>
                      </a:r>
                      <a:endParaRPr kumimoji="1" lang="ja-JP" altLang="en-US" sz="1400" dirty="0"/>
                    </a:p>
                  </a:txBody>
                  <a:tcPr marL="101071" marR="101071" marT="53443" marB="53443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９０円</a:t>
                      </a:r>
                      <a:endParaRPr kumimoji="1" lang="ja-JP" altLang="en-US" sz="1400" dirty="0"/>
                    </a:p>
                    <a:p>
                      <a:endParaRPr kumimoji="1" lang="en-US" altLang="ja-JP" sz="1400" dirty="0" smtClean="0"/>
                    </a:p>
                    <a:p>
                      <a:endParaRPr kumimoji="1"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身体介助料</a:t>
                      </a:r>
                      <a:endParaRPr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￥１．０００</a:t>
                      </a:r>
                      <a:endParaRPr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986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９０円</a:t>
                      </a:r>
                      <a:endParaRPr kumimoji="1"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※</a:t>
                      </a:r>
                      <a:r>
                        <a:rPr kumimoji="1" lang="ja-JP" altLang="en-US" sz="1400" b="1" dirty="0" smtClean="0"/>
                        <a:t>迎車料金は頂きません！</a:t>
                      </a:r>
                      <a:endParaRPr kumimoji="1" lang="en-US" altLang="ja-JP" sz="1400" b="1" dirty="0" smtClean="0"/>
                    </a:p>
                    <a:p>
                      <a:r>
                        <a:rPr kumimoji="1" lang="ja-JP" altLang="en-US" sz="1400" b="1" dirty="0" smtClean="0"/>
                        <a:t>サービスいたします。</a:t>
                      </a:r>
                    </a:p>
                    <a:p>
                      <a:endParaRPr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0079">
                <a:tc gridSpan="4"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１時間￥３５００での送迎サービスもございます。見積もり無料お気軽にご相談ください。</a:t>
                      </a:r>
                      <a:endParaRPr kumimoji="1" lang="ja-JP" altLang="en-US" sz="1400" b="1" dirty="0"/>
                    </a:p>
                  </a:txBody>
                  <a:tcPr marL="101071" marR="101071" marT="53443" marB="53443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312603" y="2734992"/>
            <a:ext cx="3979609" cy="3022045"/>
          </a:xfrm>
          <a:prstGeom prst="rect">
            <a:avLst/>
          </a:prstGeom>
          <a:noFill/>
        </p:spPr>
        <p:txBody>
          <a:bodyPr wrap="square" lIns="104388" tIns="52194" rIns="104388" bIns="52194" rtlCol="0">
            <a:spAutoFit/>
          </a:bodyPr>
          <a:lstStyle/>
          <a:p>
            <a:r>
              <a:rPr kumimoji="1" lang="ja-JP" altLang="en-US" dirty="0" smtClean="0"/>
              <a:t>介護保険って知っていますか？</a:t>
            </a:r>
            <a:endParaRPr kumimoji="1" lang="en-US" altLang="ja-JP" dirty="0" smtClean="0"/>
          </a:p>
          <a:p>
            <a:r>
              <a:rPr lang="ja-JP" altLang="en-US" dirty="0" smtClean="0"/>
              <a:t>日常生活で大変な家事や移動を</a:t>
            </a:r>
            <a:endParaRPr lang="en-US" altLang="ja-JP" dirty="0" smtClean="0"/>
          </a:p>
          <a:p>
            <a:r>
              <a:rPr kumimoji="1" lang="ja-JP" altLang="en-US" dirty="0" smtClean="0"/>
              <a:t>手伝ってくれるんです！</a:t>
            </a:r>
            <a:endParaRPr kumimoji="1" lang="en-US" altLang="ja-JP" dirty="0" smtClean="0"/>
          </a:p>
          <a:p>
            <a:r>
              <a:rPr lang="ja-JP" altLang="en-US" dirty="0" smtClean="0"/>
              <a:t>高齢者の方やその家族に負担をかけないようにしてくれます！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「わかっているけど、どこに言えばいいのかわからないし、面倒くさそうだから、、、」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8508" y="5765179"/>
            <a:ext cx="7371805" cy="1336514"/>
          </a:xfrm>
          <a:prstGeom prst="rect">
            <a:avLst/>
          </a:prstGeom>
          <a:noFill/>
        </p:spPr>
        <p:txBody>
          <a:bodyPr wrap="square" lIns="104388" tIns="52194" rIns="104388" bIns="52194" rtlCol="0">
            <a:spAutoFit/>
          </a:bodyPr>
          <a:lstStyle/>
          <a:p>
            <a:r>
              <a:rPr kumimoji="1" lang="ja-JP" altLang="en-US" sz="2000" dirty="0" smtClean="0"/>
              <a:t>ストーン・アップに１本電話ください！後はお任せください！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介護保険認定があれば</a:t>
            </a:r>
            <a:r>
              <a:rPr lang="en-US" altLang="ja-JP" sz="2000" dirty="0" smtClean="0"/>
              <a:t>《</a:t>
            </a:r>
            <a:r>
              <a:rPr lang="ja-JP" altLang="en-US" sz="2000" dirty="0" smtClean="0"/>
              <a:t>下記の料金</a:t>
            </a:r>
            <a:r>
              <a:rPr lang="en-US" altLang="ja-JP" sz="2000" dirty="0" smtClean="0"/>
              <a:t>》</a:t>
            </a:r>
            <a:r>
              <a:rPr lang="ja-JP" altLang="en-US" sz="2000" dirty="0" smtClean="0"/>
              <a:t>が</a:t>
            </a:r>
            <a:r>
              <a:rPr lang="en-US" altLang="ja-JP" sz="2000" dirty="0" smtClean="0"/>
              <a:t>《</a:t>
            </a:r>
            <a:r>
              <a:rPr lang="ja-JP" altLang="en-US" sz="2000" dirty="0" smtClean="0"/>
              <a:t>裏面の料金</a:t>
            </a:r>
            <a:r>
              <a:rPr lang="en-US" altLang="ja-JP" sz="2000" dirty="0" smtClean="0"/>
              <a:t>》</a:t>
            </a:r>
            <a:r>
              <a:rPr lang="ja-JP" altLang="en-US" sz="2000" dirty="0" smtClean="0"/>
              <a:t>に！</a:t>
            </a:r>
            <a:endParaRPr lang="en-US" altLang="ja-JP" sz="2000" dirty="0" smtClean="0"/>
          </a:p>
          <a:p>
            <a:r>
              <a:rPr lang="ja-JP" altLang="en-US" sz="2000" dirty="0" smtClean="0"/>
              <a:t>その他、困っていることがあればご相談ください！</a:t>
            </a:r>
            <a:endParaRPr lang="en-US" altLang="ja-JP" sz="2000" dirty="0" smtClean="0"/>
          </a:p>
          <a:p>
            <a:r>
              <a:rPr lang="ja-JP" altLang="en-US" sz="2000" dirty="0" smtClean="0"/>
              <a:t>解決できる方法を一緒に考えていきましょう！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14213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3085" y="125664"/>
            <a:ext cx="7264028" cy="179817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lIns="104388" tIns="52194" rIns="104388" bIns="52194">
            <a:spAutoFit/>
          </a:bodyPr>
          <a:lstStyle/>
          <a:p>
            <a:pPr algn="ctr"/>
            <a:r>
              <a:rPr lang="ja-JP" altLang="en-US" sz="55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移動で困っていること</a:t>
            </a:r>
            <a:endParaRPr lang="en-US" altLang="ja-JP" sz="55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ja-JP" altLang="en-US" sz="55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ありませんか？？</a:t>
            </a:r>
            <a:endParaRPr lang="en-US" altLang="ja-JP" sz="55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300" y="1959944"/>
            <a:ext cx="7563013" cy="5472608"/>
          </a:xfrm>
          <a:prstGeom prst="rect">
            <a:avLst/>
          </a:prstGeom>
          <a:noFill/>
        </p:spPr>
        <p:txBody>
          <a:bodyPr wrap="square" lIns="104388" tIns="52194" rIns="104388" bIns="52194" rtlCol="0">
            <a:spAutoFit/>
          </a:bodyPr>
          <a:lstStyle/>
          <a:p>
            <a:r>
              <a:rPr kumimoji="1" lang="ja-JP" altLang="en-US" dirty="0" smtClean="0"/>
              <a:t>病院への通院・公共機関へ行く時・選挙へ行く時など、公共交通機関を使っての移動が大変になったら、ご相談ください！</a:t>
            </a:r>
            <a:endParaRPr kumimoji="1" lang="en-US" altLang="ja-JP" dirty="0" smtClean="0"/>
          </a:p>
          <a:p>
            <a:r>
              <a:rPr lang="ja-JP" altLang="en-US" dirty="0" smtClean="0"/>
              <a:t>介護保険を使って通常のタクシー料金の半分以下で介護保険タクシーを使うことができます。</a:t>
            </a:r>
            <a:endParaRPr lang="en-US" altLang="ja-JP" dirty="0" smtClean="0"/>
          </a:p>
          <a:p>
            <a:r>
              <a:rPr lang="ja-JP" altLang="en-US" dirty="0" smtClean="0"/>
              <a:t>１、介護保険認定はどこに行けばいいの？？</a:t>
            </a:r>
            <a:endParaRPr lang="en-US" altLang="ja-JP" dirty="0" smtClean="0"/>
          </a:p>
          <a:p>
            <a:r>
              <a:rPr kumimoji="1" lang="ja-JP" altLang="en-US" dirty="0" smtClean="0"/>
              <a:t>　　　</a:t>
            </a:r>
            <a:r>
              <a:rPr kumimoji="1" lang="ja-JP" altLang="en-US" sz="1800" dirty="0" smtClean="0"/>
              <a:t>お住いの近くのケアマネジャーさんを紹介いたします！</a:t>
            </a:r>
            <a:endParaRPr kumimoji="1" lang="en-US" altLang="ja-JP" sz="1800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２、どうすれば介護保険を使って安く移動できるの？？</a:t>
            </a:r>
            <a:endParaRPr lang="en-US" altLang="ja-JP" dirty="0" smtClean="0"/>
          </a:p>
          <a:p>
            <a:r>
              <a:rPr lang="ja-JP" altLang="ja-JP" dirty="0"/>
              <a:t>　</a:t>
            </a:r>
            <a:r>
              <a:rPr lang="ja-JP" altLang="en-US" dirty="0" smtClean="0"/>
              <a:t>　　</a:t>
            </a:r>
            <a:r>
              <a:rPr lang="ja-JP" altLang="en-US" sz="1800" dirty="0" smtClean="0"/>
              <a:t>介護保険認定されればケアマネジャーさんにケアプラン</a:t>
            </a:r>
            <a:endParaRPr lang="en-US" altLang="ja-JP" sz="1800" dirty="0" smtClean="0"/>
          </a:p>
          <a:p>
            <a:r>
              <a:rPr lang="ja-JP" altLang="ja-JP" sz="1800" dirty="0"/>
              <a:t>　</a:t>
            </a:r>
            <a:r>
              <a:rPr lang="ja-JP" altLang="en-US" sz="1800" dirty="0" smtClean="0"/>
              <a:t>　　を作成してもらいます！</a:t>
            </a:r>
            <a:endParaRPr lang="en-US" altLang="ja-JP" sz="1800" dirty="0" smtClean="0"/>
          </a:p>
          <a:p>
            <a:r>
              <a:rPr lang="ja-JP" altLang="ja-JP" dirty="0"/>
              <a:t>　</a:t>
            </a:r>
            <a:r>
              <a:rPr lang="ja-JP" altLang="en-US" dirty="0" smtClean="0"/>
              <a:t>　　</a:t>
            </a:r>
            <a:r>
              <a:rPr lang="ja-JP" altLang="en-US" sz="1800" dirty="0" smtClean="0"/>
              <a:t>移動だけではありません！必要とされれば日常生活で</a:t>
            </a:r>
            <a:endParaRPr lang="en-US" altLang="ja-JP" sz="1800" dirty="0" smtClean="0"/>
          </a:p>
          <a:p>
            <a:r>
              <a:rPr lang="ja-JP" altLang="ja-JP" sz="1800" dirty="0"/>
              <a:t>　</a:t>
            </a:r>
            <a:r>
              <a:rPr lang="ja-JP" altLang="en-US" sz="1800" dirty="0" smtClean="0"/>
              <a:t>　　お困りのこともお手伝いいたします！</a:t>
            </a:r>
            <a:endParaRPr lang="en-US" altLang="ja-JP" sz="1800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ja-JP" dirty="0"/>
              <a:t>　</a:t>
            </a:r>
            <a:r>
              <a:rPr kumimoji="1" lang="ja-JP" altLang="en-US" dirty="0" smtClean="0"/>
              <a:t>　　　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9047880"/>
            <a:ext cx="5327600" cy="1721234"/>
          </a:xfrm>
          <a:prstGeom prst="rect">
            <a:avLst/>
          </a:prstGeom>
          <a:noFill/>
        </p:spPr>
        <p:txBody>
          <a:bodyPr wrap="none" lIns="104388" tIns="52194" rIns="104388" bIns="52194" rtlCol="0">
            <a:spAutoFit/>
          </a:bodyPr>
          <a:lstStyle/>
          <a:p>
            <a:r>
              <a:rPr lang="ja-JP" altLang="en-US" dirty="0"/>
              <a:t>お問い合わせ、ご予約は</a:t>
            </a:r>
            <a:endParaRPr lang="en-US" altLang="ja-JP" dirty="0"/>
          </a:p>
          <a:p>
            <a:r>
              <a:rPr lang="ja-JP" altLang="en-US" dirty="0"/>
              <a:t>株式会社ストーン・</a:t>
            </a:r>
            <a:r>
              <a:rPr lang="ja-JP" altLang="en-US" dirty="0" smtClean="0"/>
              <a:t>アップ介護</a:t>
            </a:r>
            <a:r>
              <a:rPr lang="ja-JP" altLang="en-US" dirty="0"/>
              <a:t>福祉</a:t>
            </a:r>
            <a:r>
              <a:rPr lang="ja-JP" altLang="en-US" dirty="0" smtClean="0"/>
              <a:t>事業部</a:t>
            </a:r>
            <a:endParaRPr lang="en-US" altLang="ja-JP" dirty="0" smtClean="0"/>
          </a:p>
          <a:p>
            <a:r>
              <a:rPr lang="ja-JP" altLang="ja-JP" dirty="0"/>
              <a:t>　</a:t>
            </a:r>
            <a:r>
              <a:rPr lang="ja-JP" altLang="en-US" dirty="0" smtClean="0"/>
              <a:t>横浜市港北区下田町３丁目１２</a:t>
            </a:r>
            <a:r>
              <a:rPr lang="en-US" altLang="ja-JP" dirty="0" smtClean="0"/>
              <a:t>−</a:t>
            </a:r>
            <a:r>
              <a:rPr lang="ja-JP" altLang="en-US" dirty="0" smtClean="0"/>
              <a:t>１０</a:t>
            </a:r>
            <a:endParaRPr lang="en-US" altLang="ja-JP" dirty="0"/>
          </a:p>
          <a:p>
            <a:r>
              <a:rPr lang="ja-JP" altLang="en-US" b="1" dirty="0"/>
              <a:t>≪ＴＥＬ・ＦＡＸ≫　</a:t>
            </a:r>
            <a:r>
              <a:rPr lang="en-US" altLang="ja-JP" b="1" dirty="0"/>
              <a:t>045-878-6611</a:t>
            </a:r>
            <a:r>
              <a:rPr lang="ja-JP" altLang="en-US" b="1" dirty="0"/>
              <a:t>　　　</a:t>
            </a:r>
            <a:endParaRPr lang="en-US" altLang="ja-JP" b="1" dirty="0"/>
          </a:p>
          <a:p>
            <a:r>
              <a:rPr lang="ja-JP" altLang="en-US" b="1" dirty="0"/>
              <a:t>≪携帯≫担当　安藤　</a:t>
            </a:r>
            <a:r>
              <a:rPr lang="en-US" altLang="ja-JP" b="1" dirty="0"/>
              <a:t>080-3431-9122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375" y="9056206"/>
            <a:ext cx="1370939" cy="1632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22839"/>
              </p:ext>
            </p:extLst>
          </p:nvPr>
        </p:nvGraphicFramePr>
        <p:xfrm>
          <a:off x="179478" y="6208415"/>
          <a:ext cx="7371804" cy="2809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0568"/>
                <a:gridCol w="491443"/>
                <a:gridCol w="3603918"/>
                <a:gridCol w="245875"/>
              </a:tblGrid>
              <a:tr h="242591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介護保険タクシー料金表　　　　　　　　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1071" marR="101071" marT="53443" marB="53443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2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運賃　　　　　　　　　　　　　　　　　　</a:t>
                      </a:r>
                      <a:endParaRPr kumimoji="1" lang="ja-JP" altLang="en-US" sz="1400" dirty="0"/>
                    </a:p>
                  </a:txBody>
                  <a:tcPr marL="101071" marR="101071" marT="53443" marB="53443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　　　　　　　　　　　　</a:t>
                      </a:r>
                      <a:endParaRPr kumimoji="1"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　介助料</a:t>
                      </a:r>
                      <a:endParaRPr kumimoji="1"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2016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初乗り（２ｋｍまで）</a:t>
                      </a: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600" b="1" dirty="0" smtClean="0"/>
                        <a:t>３００円</a:t>
                      </a:r>
                      <a:endParaRPr kumimoji="1" lang="ja-JP" altLang="en-US" sz="1600" b="1" dirty="0"/>
                    </a:p>
                  </a:txBody>
                  <a:tcPr marL="101071" marR="101071" marT="53443" marB="53443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介護度１～３の方　２０分まで</a:t>
                      </a:r>
                      <a:r>
                        <a:rPr lang="ja-JP" altLang="en-US" sz="1600" b="1" dirty="0" smtClean="0"/>
                        <a:t>１０８円</a:t>
                      </a:r>
                      <a:endParaRPr lang="en-US" altLang="ja-JP" sz="1600" b="1" dirty="0" smtClean="0"/>
                    </a:p>
                    <a:p>
                      <a:r>
                        <a:rPr lang="ja-JP" altLang="ja-JP" sz="1400" dirty="0" smtClean="0"/>
                        <a:t>　</a:t>
                      </a:r>
                      <a:r>
                        <a:rPr lang="ja-JP" altLang="en-US" sz="1400" dirty="0" smtClean="0"/>
                        <a:t>（歩行・車椅子介助）　　</a:t>
                      </a:r>
                      <a:endParaRPr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ja-JP" altLang="en-US" sz="21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89242">
                <a:tc rowSpan="2"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加算運賃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（１００ｍを増すごとに）</a:t>
                      </a:r>
                      <a:r>
                        <a:rPr kumimoji="1" lang="ja-JP" altLang="en-US" sz="1600" b="1" dirty="0" smtClean="0"/>
                        <a:t>１０円</a:t>
                      </a:r>
                      <a:endParaRPr kumimoji="1" lang="en-US" altLang="ja-JP" sz="16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＊迎車料金かかりません</a:t>
                      </a:r>
                    </a:p>
                    <a:p>
                      <a:endParaRPr kumimoji="1" lang="ja-JP" altLang="en-US" sz="1400" dirty="0"/>
                    </a:p>
                  </a:txBody>
                  <a:tcPr marL="101071" marR="101071" marT="53443" marB="53443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➕</a:t>
                      </a:r>
                      <a:endParaRPr kumimoji="1" lang="ja-JP" altLang="en-US" sz="14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介護度４～５の方　３０分まで</a:t>
                      </a:r>
                      <a:r>
                        <a:rPr lang="ja-JP" altLang="en-US" sz="1600" b="1" dirty="0" smtClean="0"/>
                        <a:t>２７３円</a:t>
                      </a:r>
                      <a:endParaRPr lang="en-US" altLang="ja-JP" sz="1600" b="1" dirty="0" smtClean="0"/>
                    </a:p>
                    <a:p>
                      <a:r>
                        <a:rPr lang="ja-JP" altLang="ja-JP" sz="1400" dirty="0" smtClean="0"/>
                        <a:t>　</a:t>
                      </a:r>
                      <a:r>
                        <a:rPr lang="ja-JP" altLang="en-US" sz="1400" dirty="0" smtClean="0"/>
                        <a:t>（身体介護あり）６０分まで</a:t>
                      </a:r>
                      <a:r>
                        <a:rPr lang="ja-JP" altLang="en-US" sz="1600" b="1" dirty="0" smtClean="0"/>
                        <a:t>４３２円</a:t>
                      </a:r>
                      <a:endParaRPr lang="en-US" altLang="ja-JP" sz="1600" b="1" dirty="0" smtClean="0"/>
                    </a:p>
                    <a:p>
                      <a:r>
                        <a:rPr lang="en-US" altLang="ja-JP" sz="1600" b="1" dirty="0" smtClean="0"/>
                        <a:t>                       </a:t>
                      </a:r>
                      <a:r>
                        <a:rPr lang="ja-JP" altLang="en-US" sz="1400" b="0" dirty="0" smtClean="0"/>
                        <a:t>９０分まで</a:t>
                      </a:r>
                      <a:r>
                        <a:rPr lang="ja-JP" altLang="en-US" sz="1600" b="1" dirty="0" smtClean="0"/>
                        <a:t>６２８円</a:t>
                      </a:r>
                      <a:endParaRPr lang="en-US" altLang="ja-JP" sz="1600" b="1" dirty="0" smtClean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2100" dirty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455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400" b="1" dirty="0" smtClean="0"/>
                    </a:p>
                  </a:txBody>
                  <a:tcPr marL="101071" marR="101071" marT="53443" marB="53443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5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TM02455596[[fn=春]]</Template>
  <TotalTime>452</TotalTime>
  <Words>318</Words>
  <Application>Microsoft Macintosh PowerPoint</Application>
  <PresentationFormat>ユーザー設定</PresentationFormat>
  <Paragraphs>69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Spring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StoneUP</dc:creator>
  <cp:lastModifiedBy>Ando Shinnosuke</cp:lastModifiedBy>
  <cp:revision>54</cp:revision>
  <cp:lastPrinted>2016-06-29T02:08:30Z</cp:lastPrinted>
  <dcterms:created xsi:type="dcterms:W3CDTF">2016-06-23T23:42:07Z</dcterms:created>
  <dcterms:modified xsi:type="dcterms:W3CDTF">2016-06-29T02:10:03Z</dcterms:modified>
</cp:coreProperties>
</file>